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4"/>
  </p:notesMasterIdLst>
  <p:handoutMasterIdLst>
    <p:handoutMasterId r:id="rId105"/>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93" r:id="rId21"/>
    <p:sldId id="432" r:id="rId22"/>
    <p:sldId id="449" r:id="rId23"/>
    <p:sldId id="423" r:id="rId24"/>
    <p:sldId id="544" r:id="rId25"/>
    <p:sldId id="433" r:id="rId26"/>
    <p:sldId id="440" r:id="rId27"/>
    <p:sldId id="545" r:id="rId28"/>
    <p:sldId id="434" r:id="rId29"/>
    <p:sldId id="435" r:id="rId30"/>
    <p:sldId id="438" r:id="rId31"/>
    <p:sldId id="472" r:id="rId32"/>
    <p:sldId id="436" r:id="rId33"/>
    <p:sldId id="439" r:id="rId34"/>
    <p:sldId id="437" r:id="rId35"/>
    <p:sldId id="450" r:id="rId36"/>
    <p:sldId id="442" r:id="rId37"/>
    <p:sldId id="443" r:id="rId38"/>
    <p:sldId id="546" r:id="rId39"/>
    <p:sldId id="547" r:id="rId40"/>
    <p:sldId id="548" r:id="rId41"/>
    <p:sldId id="444" r:id="rId42"/>
    <p:sldId id="445" r:id="rId43"/>
    <p:sldId id="441" r:id="rId44"/>
    <p:sldId id="446" r:id="rId45"/>
    <p:sldId id="431" r:id="rId46"/>
    <p:sldId id="451" r:id="rId47"/>
    <p:sldId id="448" r:id="rId48"/>
    <p:sldId id="453" r:id="rId49"/>
    <p:sldId id="454" r:id="rId50"/>
    <p:sldId id="455" r:id="rId51"/>
    <p:sldId id="456" r:id="rId52"/>
    <p:sldId id="457" r:id="rId53"/>
    <p:sldId id="458" r:id="rId54"/>
    <p:sldId id="459" r:id="rId55"/>
    <p:sldId id="460" r:id="rId56"/>
    <p:sldId id="461" r:id="rId57"/>
    <p:sldId id="469" r:id="rId58"/>
    <p:sldId id="462" r:id="rId59"/>
    <p:sldId id="463" r:id="rId60"/>
    <p:sldId id="464" r:id="rId61"/>
    <p:sldId id="465" r:id="rId62"/>
    <p:sldId id="466" r:id="rId63"/>
    <p:sldId id="468" r:id="rId64"/>
    <p:sldId id="485" r:id="rId65"/>
    <p:sldId id="486" r:id="rId66"/>
    <p:sldId id="487" r:id="rId67"/>
    <p:sldId id="489" r:id="rId68"/>
    <p:sldId id="490" r:id="rId69"/>
    <p:sldId id="473" r:id="rId70"/>
    <p:sldId id="497" r:id="rId71"/>
    <p:sldId id="498" r:id="rId72"/>
    <p:sldId id="500" r:id="rId73"/>
    <p:sldId id="452" r:id="rId74"/>
    <p:sldId id="447" r:id="rId75"/>
    <p:sldId id="505" r:id="rId76"/>
    <p:sldId id="506" r:id="rId77"/>
    <p:sldId id="470" r:id="rId78"/>
    <p:sldId id="491" r:id="rId79"/>
    <p:sldId id="492" r:id="rId80"/>
    <p:sldId id="507" r:id="rId81"/>
    <p:sldId id="502" r:id="rId82"/>
    <p:sldId id="494" r:id="rId83"/>
    <p:sldId id="504" r:id="rId84"/>
    <p:sldId id="508" r:id="rId85"/>
    <p:sldId id="509" r:id="rId86"/>
    <p:sldId id="510" r:id="rId87"/>
    <p:sldId id="511" r:id="rId88"/>
    <p:sldId id="512" r:id="rId89"/>
    <p:sldId id="513" r:id="rId90"/>
    <p:sldId id="514" r:id="rId91"/>
    <p:sldId id="515" r:id="rId92"/>
    <p:sldId id="503" r:id="rId93"/>
    <p:sldId id="475" r:id="rId94"/>
    <p:sldId id="476" r:id="rId95"/>
    <p:sldId id="477" r:id="rId96"/>
    <p:sldId id="479" r:id="rId97"/>
    <p:sldId id="481" r:id="rId98"/>
    <p:sldId id="482" r:id="rId99"/>
    <p:sldId id="483" r:id="rId100"/>
    <p:sldId id="484" r:id="rId101"/>
    <p:sldId id="377" r:id="rId102"/>
    <p:sldId id="488" r:id="rId1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1" autoAdjust="0"/>
    <p:restoredTop sz="94340" autoAdjust="0"/>
  </p:normalViewPr>
  <p:slideViewPr>
    <p:cSldViewPr snapToGrid="0">
      <p:cViewPr varScale="1">
        <p:scale>
          <a:sx n="74" d="100"/>
          <a:sy n="74" d="100"/>
        </p:scale>
        <p:origin x="382" y="34"/>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3/6/2025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3/6/2025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5430-60AB-8D6C-A2D9-28EE64C94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5B2C7-EC12-0A86-A0E9-197905FB4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BCBD6-DD7B-A174-E13E-7AE0F4F99FC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9A7394F0-07D6-9BEC-997D-767C4617E4AA}"/>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311119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E189A-9821-7EBB-5136-32BA5A414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4AF4-E41B-E567-FF8D-300FA4EFC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39EC5-9C67-30E6-75C8-5A1AD3451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DA635-04B4-D6FD-8B40-C4E9AD189E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179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73B6D-455D-4209-B394-52F7AEC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FD434-990B-402C-6739-B81398257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278C0-351F-45F9-53A3-64F689E2ED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764C5C-2CF8-C4D8-2E0C-0E076548E8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0652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B7C73-836E-0230-4510-E469DE20C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7542B-FEBD-748A-8B02-EB4074DA1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D1D35-62A1-C4A8-E078-40D9A3AB28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8EB73-08EC-7C53-9D63-D6F17918D3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4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22E26-B8D6-2003-B2B4-F03743EA46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E70CA-4FE9-32DA-8076-63466D17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8DE50-2C5C-5AF6-9B4A-781D9F72F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18B59A-7EDE-36FC-714F-C8879BA293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9309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98</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99</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3/6/2025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arxiv.org/pdf/1905.11946.pdf"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arxiv.org/pdf/1905.11946.pdf"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arxiv.org/pdf/1905.11946.pdf" TargetMode="External"/><Relationship Id="rId7"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10.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340.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arxiv.org/abs/2212.08059"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70.pn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arxiv.org/abs/2212.08059"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730.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hyperlink" Target="https://arxiv.org/pdf/2106.01548.pdf"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85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a:t>
            </a:r>
            <a:r>
              <a:rPr lang="en-GB" sz="2800" b="1" dirty="0">
                <a:latin typeface="+mn-lt"/>
                <a:ea typeface="Segoe UI" panose="020B0502040204020203" pitchFamily="34" charset="0"/>
                <a:cs typeface="Segoe UI" panose="020B0502040204020203" pitchFamily="34" charset="0"/>
              </a:rPr>
              <a:t>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equal or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Attention is computed using Tokens</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3890-E3F3-BD0B-6A54-6CAB64F0F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E04EF-2BF0-BD0D-FA8E-54D38F00EC1D}"/>
              </a:ext>
            </a:extLst>
          </p:cNvPr>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Attention for CV</a:t>
            </a:r>
            <a:endParaRPr lang="en-US" dirty="0">
              <a:latin typeface="Segoe"/>
            </a:endParaRPr>
          </a:p>
        </p:txBody>
      </p:sp>
      <p:sp>
        <p:nvSpPr>
          <p:cNvPr id="5" name="Content Placeholder 6">
            <a:extLst>
              <a:ext uri="{FF2B5EF4-FFF2-40B4-BE49-F238E27FC236}">
                <a16:creationId xmlns:a16="http://schemas.microsoft.com/office/drawing/2014/main" id="{EB07F76A-5D2D-F6F4-01F7-D41C9F4BA798}"/>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operate on </a:t>
            </a:r>
            <a:r>
              <a:rPr lang="en-GB" sz="2800" b="1" dirty="0">
                <a:latin typeface="+mn-lt"/>
                <a:ea typeface="Segoe UI" panose="020B0502040204020203" pitchFamily="34" charset="0"/>
                <a:cs typeface="Segoe UI" panose="020B0502040204020203" pitchFamily="34" charset="0"/>
              </a:rPr>
              <a:t>tokens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Tokens are a natural concept for NLP   </a:t>
            </a:r>
          </a:p>
          <a:p>
            <a:r>
              <a:rPr lang="en-GB" sz="2800" dirty="0">
                <a:latin typeface="+mn-lt"/>
                <a:ea typeface="Segoe UI" panose="020B0502040204020203" pitchFamily="34" charset="0"/>
                <a:cs typeface="Segoe UI" panose="020B0502040204020203" pitchFamily="34" charset="0"/>
              </a:rPr>
              <a:t>We can tokenize an image by dividing into patches</a:t>
            </a: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Patches are flattened into </a:t>
            </a:r>
            <a:r>
              <a:rPr lang="en-GB" sz="2800" b="1" dirty="0">
                <a:latin typeface="+mn-lt"/>
                <a:ea typeface="Segoe UI" panose="020B0502040204020203" pitchFamily="34" charset="0"/>
                <a:cs typeface="Segoe UI" panose="020B0502040204020203" pitchFamily="34" charset="0"/>
              </a:rPr>
              <a:t>token vectors </a:t>
            </a:r>
            <a:r>
              <a:rPr lang="en-GB" sz="2800" dirty="0">
                <a:latin typeface="+mn-lt"/>
                <a:ea typeface="Segoe UI" panose="020B0502040204020203" pitchFamily="34" charset="0"/>
                <a:cs typeface="Segoe UI" panose="020B0502040204020203" pitchFamily="34" charset="0"/>
              </a:rPr>
              <a:t>with concatenated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p:txBody>
      </p:sp>
      <p:pic>
        <p:nvPicPr>
          <p:cNvPr id="7" name="Picture 6">
            <a:extLst>
              <a:ext uri="{FF2B5EF4-FFF2-40B4-BE49-F238E27FC236}">
                <a16:creationId xmlns:a16="http://schemas.microsoft.com/office/drawing/2014/main" id="{8357057D-A04E-07C7-1806-5BE077827E0A}"/>
              </a:ext>
            </a:extLst>
          </p:cNvPr>
          <p:cNvPicPr>
            <a:picLocks noChangeAspect="1"/>
          </p:cNvPicPr>
          <p:nvPr/>
        </p:nvPicPr>
        <p:blipFill>
          <a:blip r:embed="rId3"/>
          <a:stretch>
            <a:fillRect/>
          </a:stretch>
        </p:blipFill>
        <p:spPr>
          <a:xfrm>
            <a:off x="7082334" y="3139760"/>
            <a:ext cx="1040601" cy="1005126"/>
          </a:xfrm>
          <a:prstGeom prst="rect">
            <a:avLst/>
          </a:prstGeom>
        </p:spPr>
      </p:pic>
      <p:pic>
        <p:nvPicPr>
          <p:cNvPr id="8" name="Picture 7">
            <a:extLst>
              <a:ext uri="{FF2B5EF4-FFF2-40B4-BE49-F238E27FC236}">
                <a16:creationId xmlns:a16="http://schemas.microsoft.com/office/drawing/2014/main" id="{565D667B-980C-5DE4-AA2E-E3C5BDED325D}"/>
              </a:ext>
            </a:extLst>
          </p:cNvPr>
          <p:cNvPicPr>
            <a:picLocks noChangeAspect="1"/>
          </p:cNvPicPr>
          <p:nvPr/>
        </p:nvPicPr>
        <p:blipFill>
          <a:blip r:embed="rId4"/>
          <a:stretch>
            <a:fillRect/>
          </a:stretch>
        </p:blipFill>
        <p:spPr>
          <a:xfrm>
            <a:off x="8185144" y="3139760"/>
            <a:ext cx="1017733" cy="1017733"/>
          </a:xfrm>
          <a:prstGeom prst="rect">
            <a:avLst/>
          </a:prstGeom>
        </p:spPr>
      </p:pic>
      <p:pic>
        <p:nvPicPr>
          <p:cNvPr id="9" name="Picture 8">
            <a:extLst>
              <a:ext uri="{FF2B5EF4-FFF2-40B4-BE49-F238E27FC236}">
                <a16:creationId xmlns:a16="http://schemas.microsoft.com/office/drawing/2014/main" id="{AEC6B47F-4839-1A3F-F0C2-68F5C8BF0F4F}"/>
              </a:ext>
            </a:extLst>
          </p:cNvPr>
          <p:cNvPicPr>
            <a:picLocks noChangeAspect="1"/>
          </p:cNvPicPr>
          <p:nvPr/>
        </p:nvPicPr>
        <p:blipFill>
          <a:blip r:embed="rId5"/>
          <a:stretch>
            <a:fillRect/>
          </a:stretch>
        </p:blipFill>
        <p:spPr>
          <a:xfrm>
            <a:off x="9232961" y="3139760"/>
            <a:ext cx="965715" cy="1017733"/>
          </a:xfrm>
          <a:prstGeom prst="rect">
            <a:avLst/>
          </a:prstGeom>
        </p:spPr>
      </p:pic>
      <p:pic>
        <p:nvPicPr>
          <p:cNvPr id="10" name="Picture 9">
            <a:extLst>
              <a:ext uri="{FF2B5EF4-FFF2-40B4-BE49-F238E27FC236}">
                <a16:creationId xmlns:a16="http://schemas.microsoft.com/office/drawing/2014/main" id="{95ACA9F8-44A7-F2BE-C2A9-ECCB47245EC2}"/>
              </a:ext>
            </a:extLst>
          </p:cNvPr>
          <p:cNvPicPr>
            <a:picLocks noChangeAspect="1"/>
          </p:cNvPicPr>
          <p:nvPr/>
        </p:nvPicPr>
        <p:blipFill>
          <a:blip r:embed="rId6"/>
          <a:stretch>
            <a:fillRect/>
          </a:stretch>
        </p:blipFill>
        <p:spPr>
          <a:xfrm>
            <a:off x="7044372" y="4171997"/>
            <a:ext cx="1080979" cy="1048298"/>
          </a:xfrm>
          <a:prstGeom prst="rect">
            <a:avLst/>
          </a:prstGeom>
        </p:spPr>
      </p:pic>
      <p:pic>
        <p:nvPicPr>
          <p:cNvPr id="11" name="Picture 10">
            <a:extLst>
              <a:ext uri="{FF2B5EF4-FFF2-40B4-BE49-F238E27FC236}">
                <a16:creationId xmlns:a16="http://schemas.microsoft.com/office/drawing/2014/main" id="{C8AF8A2F-71B2-F958-09EB-2522958D6629}"/>
              </a:ext>
            </a:extLst>
          </p:cNvPr>
          <p:cNvPicPr>
            <a:picLocks noChangeAspect="1"/>
          </p:cNvPicPr>
          <p:nvPr/>
        </p:nvPicPr>
        <p:blipFill>
          <a:blip r:embed="rId7"/>
          <a:stretch>
            <a:fillRect/>
          </a:stretch>
        </p:blipFill>
        <p:spPr>
          <a:xfrm>
            <a:off x="8185144" y="4171997"/>
            <a:ext cx="1047817" cy="1035193"/>
          </a:xfrm>
          <a:prstGeom prst="rect">
            <a:avLst/>
          </a:prstGeom>
        </p:spPr>
      </p:pic>
      <p:pic>
        <p:nvPicPr>
          <p:cNvPr id="12" name="Picture 11">
            <a:extLst>
              <a:ext uri="{FF2B5EF4-FFF2-40B4-BE49-F238E27FC236}">
                <a16:creationId xmlns:a16="http://schemas.microsoft.com/office/drawing/2014/main" id="{136F9929-C8A7-CF74-0A9A-552E4F31D9D2}"/>
              </a:ext>
            </a:extLst>
          </p:cNvPr>
          <p:cNvPicPr>
            <a:picLocks noChangeAspect="1"/>
          </p:cNvPicPr>
          <p:nvPr/>
        </p:nvPicPr>
        <p:blipFill>
          <a:blip r:embed="rId8"/>
          <a:stretch>
            <a:fillRect/>
          </a:stretch>
        </p:blipFill>
        <p:spPr>
          <a:xfrm>
            <a:off x="9292754" y="4170113"/>
            <a:ext cx="966440" cy="990907"/>
          </a:xfrm>
          <a:prstGeom prst="rect">
            <a:avLst/>
          </a:prstGeom>
        </p:spPr>
      </p:pic>
      <p:pic>
        <p:nvPicPr>
          <p:cNvPr id="13" name="Picture 12">
            <a:extLst>
              <a:ext uri="{FF2B5EF4-FFF2-40B4-BE49-F238E27FC236}">
                <a16:creationId xmlns:a16="http://schemas.microsoft.com/office/drawing/2014/main" id="{A39CFC51-1D21-53CF-16FA-60B98CAE38AE}"/>
              </a:ext>
            </a:extLst>
          </p:cNvPr>
          <p:cNvPicPr>
            <a:picLocks noChangeAspect="1"/>
          </p:cNvPicPr>
          <p:nvPr/>
        </p:nvPicPr>
        <p:blipFill>
          <a:blip r:embed="rId9"/>
          <a:stretch>
            <a:fillRect/>
          </a:stretch>
        </p:blipFill>
        <p:spPr>
          <a:xfrm>
            <a:off x="958579" y="3057775"/>
            <a:ext cx="3221916" cy="2174222"/>
          </a:xfrm>
          <a:prstGeom prst="rect">
            <a:avLst/>
          </a:prstGeom>
        </p:spPr>
      </p:pic>
      <p:sp>
        <p:nvSpPr>
          <p:cNvPr id="14" name="Arrow: Right 13">
            <a:extLst>
              <a:ext uri="{FF2B5EF4-FFF2-40B4-BE49-F238E27FC236}">
                <a16:creationId xmlns:a16="http://schemas.microsoft.com/office/drawing/2014/main" id="{A92EE798-6AB4-EBCC-B7A9-2BD556289B7F}"/>
              </a:ext>
            </a:extLst>
          </p:cNvPr>
          <p:cNvSpPr/>
          <p:nvPr/>
        </p:nvSpPr>
        <p:spPr>
          <a:xfrm>
            <a:off x="4281970" y="3613371"/>
            <a:ext cx="2571077" cy="111348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 Image</a:t>
            </a:r>
          </a:p>
        </p:txBody>
      </p:sp>
    </p:spTree>
    <p:extLst>
      <p:ext uri="{BB962C8B-B14F-4D97-AF65-F5344CB8AC3E}">
        <p14:creationId xmlns:p14="http://schemas.microsoft.com/office/powerpoint/2010/main" val="326396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token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734264"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191538" y="1726039"/>
                <a:ext cx="8973125" cy="58459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latin typeface="+mn-lt"/>
                    <a:cs typeface="Segoe UI" panose="020B0502040204020203" pitchFamily="34" charset="0"/>
                  </a:rPr>
                  <a:t>Attention is applied to the values; </a:t>
                </a:r>
                <a14:m>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𝐴𝑉</m:t>
                    </m:r>
                  </m:oMath>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191538" y="1726039"/>
                <a:ext cx="8973125" cy="584597"/>
              </a:xfrm>
              <a:prstGeom prst="rect">
                <a:avLst/>
              </a:prstGeom>
              <a:blipFill>
                <a:blip r:embed="rId4"/>
                <a:stretch>
                  <a:fillRect l="-1359" t="-9375" b="-1875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246132" y="6009490"/>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9164663" y="2018338"/>
            <a:ext cx="1177873" cy="151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854223" y="2545796"/>
                <a:ext cx="6944420" cy="107672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0" dirty="0">
                    <a:latin typeface="+mn-lt"/>
                    <a:cs typeface="Segoe UI" panose="020B0502040204020203" pitchFamily="34" charset="0"/>
                  </a:rPr>
                  <a:t>Nonlinear activation of dot product similarity;</a:t>
                </a:r>
                <a:r>
                  <a:rPr lang="en-US" sz="2800" b="0" dirty="0">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A</m:t>
                    </m:r>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854223" y="2545796"/>
                <a:ext cx="6944420" cy="1076724"/>
              </a:xfrm>
              <a:prstGeom prst="rect">
                <a:avLst/>
              </a:prstGeom>
              <a:blipFill>
                <a:blip r:embed="rId6"/>
                <a:stretch>
                  <a:fillRect l="-527" t="-5682" r="-615" b="-1647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5340" y="3894929"/>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6096000" y="2893312"/>
            <a:ext cx="3822915" cy="472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p:cNvCxnSpPr>
          <p:nvPr/>
        </p:nvCxnSpPr>
        <p:spPr>
          <a:xfrm flipV="1">
            <a:off x="7594169" y="3618490"/>
            <a:ext cx="2140095" cy="573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1146876" y="4921210"/>
                <a:ext cx="5574222" cy="101120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Scale the dot product similarity;</a:t>
                </a:r>
                <a:r>
                  <a:rPr lang="en-US" sz="2800" dirty="0">
                    <a:cs typeface="Segoe UI" panose="020B0502040204020203" pitchFamily="34" charset="0"/>
                  </a:rPr>
                  <a:t>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1146876" y="4921210"/>
                <a:ext cx="5574222" cy="1011207"/>
              </a:xfrm>
              <a:prstGeom prst="rect">
                <a:avLst/>
              </a:prstGeom>
              <a:blipFill>
                <a:blip r:embed="rId7"/>
                <a:stretch>
                  <a:fillRect l="-21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44866" y="5918286"/>
                <a:ext cx="8264325"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Dot product similarity between the query and key; </a:t>
                </a:r>
                <a14:m>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a14:m>
                <a:endParaRPr lang="en-US" sz="2800" dirty="0">
                  <a:latin typeface="+mn-lt"/>
                  <a:cs typeface="Segoe UI" panose="020B0502040204020203" pitchFamily="34" charset="0"/>
                </a:endParaRPr>
              </a:p>
            </p:txBody>
          </p:sp>
        </mc:Choice>
        <mc:Fallback>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44866" y="5918286"/>
                <a:ext cx="8264325" cy="476781"/>
              </a:xfrm>
              <a:prstGeom prst="rect">
                <a:avLst/>
              </a:prstGeom>
              <a:blipFill>
                <a:blip r:embed="rId8"/>
                <a:stretch>
                  <a:fillRect l="-1475" t="-12821" b="-4615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721098" y="4333765"/>
            <a:ext cx="3244312" cy="10930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p:cNvCxnSpPr>
          <p:nvPr/>
        </p:nvCxnSpPr>
        <p:spPr>
          <a:xfrm flipV="1">
            <a:off x="8778410" y="5133905"/>
            <a:ext cx="1077433" cy="798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8187-B01F-91CD-1B82-9DCEBFA8C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1D264-03C0-50F6-0854-5BBDA2F1B6C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98DEFF14-C686-8A89-953B-038BDB75850F}"/>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a:p>
            <a:r>
              <a:rPr lang="en-US" sz="2800" dirty="0">
                <a:latin typeface="+mn-lt"/>
                <a:cs typeface="Segoe UI" panose="020B0502040204020203" pitchFamily="34" charset="0"/>
              </a:rPr>
              <a:t>Attention arises from the similarity between the query and the key</a:t>
            </a:r>
          </a:p>
          <a:p>
            <a:r>
              <a:rPr lang="en-US" sz="2800" dirty="0">
                <a:latin typeface="+mn-lt"/>
                <a:cs typeface="Segoe UI" panose="020B0502040204020203" pitchFamily="34" charset="0"/>
              </a:rPr>
              <a:t>What types of queries might we try? </a:t>
            </a:r>
          </a:p>
          <a:p>
            <a:r>
              <a:rPr lang="en-US" sz="2800" dirty="0">
                <a:latin typeface="+mn-lt"/>
                <a:cs typeface="Segoe UI" panose="020B0502040204020203" pitchFamily="34" charset="0"/>
              </a:rPr>
              <a:t>A text string or prompt </a:t>
            </a:r>
          </a:p>
          <a:p>
            <a:pPr lvl="1"/>
            <a:r>
              <a:rPr lang="en-US" sz="2400" dirty="0">
                <a:latin typeface="+mn-lt"/>
                <a:cs typeface="Segoe UI" panose="020B0502040204020203" pitchFamily="34" charset="0"/>
              </a:rPr>
              <a:t>Example, “Find animals in this image” </a:t>
            </a:r>
          </a:p>
          <a:p>
            <a:r>
              <a:rPr lang="en-US" sz="2800" dirty="0">
                <a:latin typeface="+mn-lt"/>
                <a:cs typeface="Segoe UI" panose="020B0502040204020203" pitchFamily="34" charset="0"/>
              </a:rPr>
              <a:t>Another image token from the same or a different image</a:t>
            </a:r>
          </a:p>
          <a:p>
            <a:pPr lvl="1"/>
            <a:r>
              <a:rPr lang="en-US" sz="2400" dirty="0">
                <a:latin typeface="+mn-lt"/>
                <a:cs typeface="Segoe UI" panose="020B0502040204020203" pitchFamily="34" charset="0"/>
              </a:rPr>
              <a:t>A similarity search over patches   </a:t>
            </a:r>
          </a:p>
          <a:p>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46410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vector pixel values </a:t>
                </a:r>
              </a:p>
              <a:p>
                <a:r>
                  <a:rPr lang="en-US" sz="2800" dirty="0">
                    <a:latin typeface="+mn-lt"/>
                    <a:cs typeface="Segoe UI" panose="020B0502040204020203" pitchFamily="34" charset="0"/>
                  </a:rPr>
                  <a:t>In other words, self attention is dot product attention of the image token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architectures use </a:t>
            </a:r>
            <a:r>
              <a:rPr lang="en-US" sz="2800" b="1" dirty="0">
                <a:latin typeface="+mn-lt"/>
                <a:cs typeface="Segoe UI" panose="020B0502040204020203" pitchFamily="34" charset="0"/>
              </a:rPr>
              <a:t>multi-headed 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Learned linear weighted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80445" y="1412968"/>
                <a:ext cx="7519264"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Mixing output tokens by linear weighting of multi-head output by </a:t>
                </a: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80445" y="1412968"/>
                <a:ext cx="7519264" cy="923212"/>
              </a:xfrm>
              <a:prstGeom prst="rect">
                <a:avLst/>
              </a:prstGeom>
              <a:blipFill>
                <a:blip r:embed="rId6"/>
                <a:stretch>
                  <a:fillRect l="-1703" t="-6623" r="-24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p:cNvCxnSpPr>
          <p:nvPr/>
        </p:nvCxnSpPr>
        <p:spPr>
          <a:xfrm flipV="1">
            <a:off x="8053953" y="2028255"/>
            <a:ext cx="1703505" cy="326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comprises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Encode inputs </a:t>
            </a:r>
            <a:r>
              <a:rPr lang="en-US" sz="2400" dirty="0">
                <a:solidFill>
                  <a:schemeClr val="tx2"/>
                </a:solidFill>
                <a:latin typeface="+mn-lt"/>
                <a:cs typeface="Segoe UI" panose="020B0502040204020203" pitchFamily="34" charset="0"/>
              </a:rPr>
              <a:t>of new data values – image    </a:t>
            </a:r>
          </a:p>
          <a:p>
            <a:pPr lvl="1"/>
            <a:r>
              <a:rPr lang="en-US" sz="2400" b="1" dirty="0">
                <a:solidFill>
                  <a:srgbClr val="C00000"/>
                </a:solidFill>
                <a:latin typeface="+mn-lt"/>
                <a:cs typeface="Segoe UI" panose="020B0502040204020203" pitchFamily="34" charset="0"/>
              </a:rPr>
              <a:t>Encode outputs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b="1" dirty="0">
                <a:solidFill>
                  <a:srgbClr val="00B050"/>
                </a:solidFill>
                <a:latin typeface="+mn-lt"/>
                <a:cs typeface="Segoe UI" panose="020B0502040204020203" pitchFamily="34" charset="0"/>
              </a:rPr>
              <a:t>Output</a:t>
            </a:r>
            <a:r>
              <a:rPr lang="en-US" sz="2400" dirty="0">
                <a:solidFill>
                  <a:srgbClr val="00B050"/>
                </a:solidFill>
                <a:latin typeface="+mn-lt"/>
                <a:cs typeface="Segoe UI" panose="020B0502040204020203" pitchFamily="34" charset="0"/>
              </a:rPr>
              <a: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Patterns of 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676200"/>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293166"/>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75072" y="4796596"/>
            <a:ext cx="6343090"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position encodings</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6026607" y="4163138"/>
            <a:ext cx="449460" cy="7234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4 tensors per-head </a:t>
                </a:r>
                <a14:m>
                  <m:oMath xmlns:m="http://schemas.openxmlformats.org/officeDocument/2006/math">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×12×4=1152</m:t>
                    </m:r>
                  </m:oMath>
                </a14:m>
                <a:r>
                  <a:rPr lang="en-US" sz="2400" dirty="0">
                    <a:latin typeface="+mn-lt"/>
                    <a:cs typeface="Segoe UI" panose="020B0502040204020203" pitchFamily="34" charset="0"/>
                  </a:rPr>
                  <a:t> learned weight tensors</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𝟒</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sup>
                    </m:sSup>
                  </m:oMath>
                </a14:m>
                <a:endParaRPr lang="en-US" sz="2400" b="1" dirty="0">
                  <a:latin typeface="+mn-lt"/>
                  <a:cs typeface="Segoe UI" panose="020B0502040204020203" pitchFamily="34" charset="0"/>
                </a:endParaRPr>
              </a:p>
              <a:p>
                <a:r>
                  <a:rPr lang="en-US" sz="2800" dirty="0">
                    <a:latin typeface="+mn-lt"/>
                    <a:cs typeface="Segoe UI" panose="020B0502040204020203" pitchFamily="34" charset="0"/>
                  </a:rPr>
                  <a:t>Example using patches: </a:t>
                </a:r>
              </a:p>
              <a:p>
                <a:pPr lvl="1"/>
                <a:r>
                  <a:rPr lang="en-US" sz="2400" dirty="0">
                    <a:latin typeface="+mn-lt"/>
                    <a:cs typeface="Segoe UI" panose="020B0502040204020203" pitchFamily="34" charset="0"/>
                  </a:rPr>
                  <a:t>24 layers with 12 heads per layers and 10 tensors per-head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𝟏</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𝟐</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𝟔</m:t>
                        </m:r>
                      </m:sup>
                    </m:sSup>
                  </m:oMath>
                </a14:m>
                <a:endParaRPr lang="en-US" sz="2400" b="1"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7002"/>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DCDDE-C82D-83D6-5C5A-C155DE199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BEE51-EFE7-8A20-4A20-9804C12947D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p:sp>
        <p:nvSpPr>
          <p:cNvPr id="3" name="Content Placeholder 2">
            <a:extLst>
              <a:ext uri="{FF2B5EF4-FFF2-40B4-BE49-F238E27FC236}">
                <a16:creationId xmlns:a16="http://schemas.microsoft.com/office/drawing/2014/main" id="{20B0EB36-C023-9197-B19A-B85791CEE14E}"/>
              </a:ext>
            </a:extLst>
          </p:cNvPr>
          <p:cNvSpPr>
            <a:spLocks noGrp="1"/>
          </p:cNvSpPr>
          <p:nvPr>
            <p:ph sz="quarter" idx="10"/>
          </p:nvPr>
        </p:nvSpPr>
        <p:spPr>
          <a:xfrm>
            <a:off x="379514" y="1022889"/>
            <a:ext cx="11525250" cy="633498"/>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A6188F46-B9B5-03AE-BCAD-B46A761120EB}"/>
              </a:ext>
            </a:extLst>
          </p:cNvPr>
          <p:cNvPicPr>
            <a:picLocks noChangeAspect="1"/>
          </p:cNvPicPr>
          <p:nvPr/>
        </p:nvPicPr>
        <p:blipFill>
          <a:blip r:embed="rId3"/>
          <a:stretch>
            <a:fillRect/>
          </a:stretch>
        </p:blipFill>
        <p:spPr>
          <a:xfrm>
            <a:off x="1624755" y="4255078"/>
            <a:ext cx="1040601" cy="1005126"/>
          </a:xfrm>
          <a:prstGeom prst="rect">
            <a:avLst/>
          </a:prstGeom>
        </p:spPr>
      </p:pic>
      <p:pic>
        <p:nvPicPr>
          <p:cNvPr id="7" name="Picture 6">
            <a:extLst>
              <a:ext uri="{FF2B5EF4-FFF2-40B4-BE49-F238E27FC236}">
                <a16:creationId xmlns:a16="http://schemas.microsoft.com/office/drawing/2014/main" id="{70A66516-1FE7-78FC-895B-1654BD525187}"/>
              </a:ext>
            </a:extLst>
          </p:cNvPr>
          <p:cNvPicPr>
            <a:picLocks noChangeAspect="1"/>
          </p:cNvPicPr>
          <p:nvPr/>
        </p:nvPicPr>
        <p:blipFill>
          <a:blip r:embed="rId4"/>
          <a:stretch>
            <a:fillRect/>
          </a:stretch>
        </p:blipFill>
        <p:spPr>
          <a:xfrm>
            <a:off x="2741240" y="4277736"/>
            <a:ext cx="1017733" cy="1017733"/>
          </a:xfrm>
          <a:prstGeom prst="rect">
            <a:avLst/>
          </a:prstGeom>
        </p:spPr>
      </p:pic>
      <p:pic>
        <p:nvPicPr>
          <p:cNvPr id="8" name="Picture 7">
            <a:extLst>
              <a:ext uri="{FF2B5EF4-FFF2-40B4-BE49-F238E27FC236}">
                <a16:creationId xmlns:a16="http://schemas.microsoft.com/office/drawing/2014/main" id="{10FF1460-5AEF-B38E-B560-2D711EBD7756}"/>
              </a:ext>
            </a:extLst>
          </p:cNvPr>
          <p:cNvPicPr>
            <a:picLocks noChangeAspect="1"/>
          </p:cNvPicPr>
          <p:nvPr/>
        </p:nvPicPr>
        <p:blipFill>
          <a:blip r:embed="rId5"/>
          <a:stretch>
            <a:fillRect/>
          </a:stretch>
        </p:blipFill>
        <p:spPr>
          <a:xfrm>
            <a:off x="3789057" y="4277736"/>
            <a:ext cx="965715" cy="1017733"/>
          </a:xfrm>
          <a:prstGeom prst="rect">
            <a:avLst/>
          </a:prstGeom>
        </p:spPr>
      </p:pic>
      <p:pic>
        <p:nvPicPr>
          <p:cNvPr id="9" name="Picture 8">
            <a:extLst>
              <a:ext uri="{FF2B5EF4-FFF2-40B4-BE49-F238E27FC236}">
                <a16:creationId xmlns:a16="http://schemas.microsoft.com/office/drawing/2014/main" id="{C226A9A1-7898-EB09-8A31-E657563D4C89}"/>
              </a:ext>
            </a:extLst>
          </p:cNvPr>
          <p:cNvPicPr>
            <a:picLocks noChangeAspect="1"/>
          </p:cNvPicPr>
          <p:nvPr/>
        </p:nvPicPr>
        <p:blipFill>
          <a:blip r:embed="rId6"/>
          <a:stretch>
            <a:fillRect/>
          </a:stretch>
        </p:blipFill>
        <p:spPr>
          <a:xfrm>
            <a:off x="1598052" y="5295469"/>
            <a:ext cx="1080979" cy="1048298"/>
          </a:xfrm>
          <a:prstGeom prst="rect">
            <a:avLst/>
          </a:prstGeom>
        </p:spPr>
      </p:pic>
      <p:pic>
        <p:nvPicPr>
          <p:cNvPr id="10" name="Picture 9">
            <a:extLst>
              <a:ext uri="{FF2B5EF4-FFF2-40B4-BE49-F238E27FC236}">
                <a16:creationId xmlns:a16="http://schemas.microsoft.com/office/drawing/2014/main" id="{9C41C0B1-8FF1-BF23-1068-417EAFC43E12}"/>
              </a:ext>
            </a:extLst>
          </p:cNvPr>
          <p:cNvPicPr>
            <a:picLocks noChangeAspect="1"/>
          </p:cNvPicPr>
          <p:nvPr/>
        </p:nvPicPr>
        <p:blipFill>
          <a:blip r:embed="rId7"/>
          <a:stretch>
            <a:fillRect/>
          </a:stretch>
        </p:blipFill>
        <p:spPr>
          <a:xfrm>
            <a:off x="2741240" y="5309973"/>
            <a:ext cx="1047817" cy="1035193"/>
          </a:xfrm>
          <a:prstGeom prst="rect">
            <a:avLst/>
          </a:prstGeom>
        </p:spPr>
      </p:pic>
      <p:pic>
        <p:nvPicPr>
          <p:cNvPr id="11" name="Picture 10">
            <a:extLst>
              <a:ext uri="{FF2B5EF4-FFF2-40B4-BE49-F238E27FC236}">
                <a16:creationId xmlns:a16="http://schemas.microsoft.com/office/drawing/2014/main" id="{7575E621-383A-3FE9-9F16-AC271F168B4A}"/>
              </a:ext>
            </a:extLst>
          </p:cNvPr>
          <p:cNvPicPr>
            <a:picLocks noChangeAspect="1"/>
          </p:cNvPicPr>
          <p:nvPr/>
        </p:nvPicPr>
        <p:blipFill>
          <a:blip r:embed="rId8"/>
          <a:stretch>
            <a:fillRect/>
          </a:stretch>
        </p:blipFill>
        <p:spPr>
          <a:xfrm>
            <a:off x="3808325" y="5332115"/>
            <a:ext cx="966440" cy="990907"/>
          </a:xfrm>
          <a:prstGeom prst="rect">
            <a:avLst/>
          </a:prstGeom>
        </p:spPr>
      </p:pic>
      <p:pic>
        <p:nvPicPr>
          <p:cNvPr id="12" name="Picture 11">
            <a:extLst>
              <a:ext uri="{FF2B5EF4-FFF2-40B4-BE49-F238E27FC236}">
                <a16:creationId xmlns:a16="http://schemas.microsoft.com/office/drawing/2014/main" id="{38E04B97-B1FA-F50A-713F-971356DFE452}"/>
              </a:ext>
            </a:extLst>
          </p:cNvPr>
          <p:cNvPicPr>
            <a:picLocks noChangeAspect="1"/>
          </p:cNvPicPr>
          <p:nvPr/>
        </p:nvPicPr>
        <p:blipFill>
          <a:blip r:embed="rId3"/>
          <a:stretch>
            <a:fillRect/>
          </a:stretch>
        </p:blipFill>
        <p:spPr>
          <a:xfrm>
            <a:off x="8999999" y="5240500"/>
            <a:ext cx="1040601" cy="1005126"/>
          </a:xfrm>
          <a:prstGeom prst="rect">
            <a:avLst/>
          </a:prstGeom>
        </p:spPr>
      </p:pic>
      <p:pic>
        <p:nvPicPr>
          <p:cNvPr id="13" name="Picture 12">
            <a:extLst>
              <a:ext uri="{FF2B5EF4-FFF2-40B4-BE49-F238E27FC236}">
                <a16:creationId xmlns:a16="http://schemas.microsoft.com/office/drawing/2014/main" id="{6A366375-0C34-CC51-68E9-3676395B9FEA}"/>
              </a:ext>
            </a:extLst>
          </p:cNvPr>
          <p:cNvPicPr>
            <a:picLocks noChangeAspect="1"/>
          </p:cNvPicPr>
          <p:nvPr/>
        </p:nvPicPr>
        <p:blipFill>
          <a:blip r:embed="rId7"/>
          <a:stretch>
            <a:fillRect/>
          </a:stretch>
        </p:blipFill>
        <p:spPr>
          <a:xfrm>
            <a:off x="7898075" y="4158423"/>
            <a:ext cx="1047817" cy="1035193"/>
          </a:xfrm>
          <a:prstGeom prst="rect">
            <a:avLst/>
          </a:prstGeom>
        </p:spPr>
      </p:pic>
      <p:pic>
        <p:nvPicPr>
          <p:cNvPr id="14" name="Picture 13">
            <a:extLst>
              <a:ext uri="{FF2B5EF4-FFF2-40B4-BE49-F238E27FC236}">
                <a16:creationId xmlns:a16="http://schemas.microsoft.com/office/drawing/2014/main" id="{768E56BD-AD9E-38DB-0E97-3210E5E9DB23}"/>
              </a:ext>
            </a:extLst>
          </p:cNvPr>
          <p:cNvPicPr>
            <a:picLocks noChangeAspect="1"/>
          </p:cNvPicPr>
          <p:nvPr/>
        </p:nvPicPr>
        <p:blipFill>
          <a:blip r:embed="rId3"/>
          <a:stretch>
            <a:fillRect/>
          </a:stretch>
        </p:blipFill>
        <p:spPr>
          <a:xfrm>
            <a:off x="9000937" y="4173456"/>
            <a:ext cx="1040601" cy="1005126"/>
          </a:xfrm>
          <a:prstGeom prst="rect">
            <a:avLst/>
          </a:prstGeom>
        </p:spPr>
      </p:pic>
      <p:pic>
        <p:nvPicPr>
          <p:cNvPr id="15" name="Picture 14">
            <a:extLst>
              <a:ext uri="{FF2B5EF4-FFF2-40B4-BE49-F238E27FC236}">
                <a16:creationId xmlns:a16="http://schemas.microsoft.com/office/drawing/2014/main" id="{BB48630B-84EE-1907-62F5-3DA3DACFBA48}"/>
              </a:ext>
            </a:extLst>
          </p:cNvPr>
          <p:cNvPicPr>
            <a:picLocks noChangeAspect="1"/>
          </p:cNvPicPr>
          <p:nvPr/>
        </p:nvPicPr>
        <p:blipFill>
          <a:blip r:embed="rId5"/>
          <a:stretch>
            <a:fillRect/>
          </a:stretch>
        </p:blipFill>
        <p:spPr>
          <a:xfrm>
            <a:off x="6877315" y="4175883"/>
            <a:ext cx="965715" cy="1017733"/>
          </a:xfrm>
          <a:prstGeom prst="rect">
            <a:avLst/>
          </a:prstGeom>
        </p:spPr>
      </p:pic>
      <p:pic>
        <p:nvPicPr>
          <p:cNvPr id="16" name="Picture 15">
            <a:extLst>
              <a:ext uri="{FF2B5EF4-FFF2-40B4-BE49-F238E27FC236}">
                <a16:creationId xmlns:a16="http://schemas.microsoft.com/office/drawing/2014/main" id="{A902623A-33F7-06F8-8EA7-FEEF1996CF3B}"/>
              </a:ext>
            </a:extLst>
          </p:cNvPr>
          <p:cNvPicPr>
            <a:picLocks noChangeAspect="1"/>
          </p:cNvPicPr>
          <p:nvPr/>
        </p:nvPicPr>
        <p:blipFill>
          <a:blip r:embed="rId6"/>
          <a:stretch>
            <a:fillRect/>
          </a:stretch>
        </p:blipFill>
        <p:spPr>
          <a:xfrm>
            <a:off x="7865597" y="5218914"/>
            <a:ext cx="1080979" cy="1048298"/>
          </a:xfrm>
          <a:prstGeom prst="rect">
            <a:avLst/>
          </a:prstGeom>
        </p:spPr>
      </p:pic>
      <p:pic>
        <p:nvPicPr>
          <p:cNvPr id="17" name="Picture 16">
            <a:extLst>
              <a:ext uri="{FF2B5EF4-FFF2-40B4-BE49-F238E27FC236}">
                <a16:creationId xmlns:a16="http://schemas.microsoft.com/office/drawing/2014/main" id="{B6ACE293-985B-7CCC-3DBE-949BE6D2CADB}"/>
              </a:ext>
            </a:extLst>
          </p:cNvPr>
          <p:cNvPicPr>
            <a:picLocks noChangeAspect="1"/>
          </p:cNvPicPr>
          <p:nvPr/>
        </p:nvPicPr>
        <p:blipFill>
          <a:blip r:embed="rId8"/>
          <a:stretch>
            <a:fillRect/>
          </a:stretch>
        </p:blipFill>
        <p:spPr>
          <a:xfrm>
            <a:off x="6864650" y="5218914"/>
            <a:ext cx="966440" cy="990907"/>
          </a:xfrm>
          <a:prstGeom prst="rect">
            <a:avLst/>
          </a:prstGeom>
        </p:spPr>
      </p:pic>
      <p:sp>
        <p:nvSpPr>
          <p:cNvPr id="18" name="Content Placeholder 2">
            <a:extLst>
              <a:ext uri="{FF2B5EF4-FFF2-40B4-BE49-F238E27FC236}">
                <a16:creationId xmlns:a16="http://schemas.microsoft.com/office/drawing/2014/main" id="{3BE8D2A6-2FD5-5541-345E-68719F979785}"/>
              </a:ext>
            </a:extLst>
          </p:cNvPr>
          <p:cNvSpPr txBox="1">
            <a:spLocks/>
          </p:cNvSpPr>
          <p:nvPr/>
        </p:nvSpPr>
        <p:spPr>
          <a:xfrm>
            <a:off x="1322521" y="2205026"/>
            <a:ext cx="3667932" cy="180386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Tokens for a transformer model can be created with any spatial relationship</a:t>
            </a: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p:txBody>
      </p:sp>
      <p:sp>
        <p:nvSpPr>
          <p:cNvPr id="19" name="Content Placeholder 2">
            <a:extLst>
              <a:ext uri="{FF2B5EF4-FFF2-40B4-BE49-F238E27FC236}">
                <a16:creationId xmlns:a16="http://schemas.microsoft.com/office/drawing/2014/main" id="{119C0C47-663B-A531-3529-BFF0EEA562BC}"/>
              </a:ext>
            </a:extLst>
          </p:cNvPr>
          <p:cNvSpPr txBox="1">
            <a:spLocks/>
          </p:cNvSpPr>
          <p:nvPr/>
        </p:nvSpPr>
        <p:spPr>
          <a:xfrm>
            <a:off x="6473126" y="2205026"/>
            <a:ext cx="4396353" cy="180386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Tokens created from these patches are the same since transformer is permutation invariant</a:t>
            </a: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2447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39702-B974-9103-12BE-552F67783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89AD2-7279-3255-6884-DB179A66876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p:sp>
        <p:nvSpPr>
          <p:cNvPr id="3" name="Content Placeholder 2">
            <a:extLst>
              <a:ext uri="{FF2B5EF4-FFF2-40B4-BE49-F238E27FC236}">
                <a16:creationId xmlns:a16="http://schemas.microsoft.com/office/drawing/2014/main" id="{0B0B656C-D7E7-A956-FBAD-C4866FE27BB3}"/>
              </a:ext>
            </a:extLst>
          </p:cNvPr>
          <p:cNvSpPr>
            <a:spLocks noGrp="1"/>
          </p:cNvSpPr>
          <p:nvPr>
            <p:ph sz="quarter" idx="10"/>
          </p:nvPr>
        </p:nvSpPr>
        <p:spPr>
          <a:xfrm>
            <a:off x="379514" y="1022888"/>
            <a:ext cx="11525250" cy="5558725"/>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r>
              <a:rPr lang="en-US" sz="2800" dirty="0">
                <a:latin typeface="+mn-lt"/>
                <a:cs typeface="Segoe UI" panose="020B0502040204020203" pitchFamily="34" charset="0"/>
              </a:rPr>
              <a:t>Image patch and token ordering should preserve spatial relationships </a:t>
            </a:r>
          </a:p>
          <a:p>
            <a:r>
              <a:rPr lang="en-US" sz="2800" dirty="0">
                <a:latin typeface="+mn-lt"/>
                <a:cs typeface="Segoe UI" panose="020B0502040204020203" pitchFamily="34" charset="0"/>
              </a:rPr>
              <a:t>CNNs are not permutation invariant and naturally preserve spatial relationships   </a:t>
            </a:r>
          </a:p>
          <a:p>
            <a:r>
              <a:rPr lang="en-US" sz="2800" dirty="0">
                <a:latin typeface="+mn-lt"/>
                <a:cs typeface="Segoe UI" panose="020B0502040204020203" pitchFamily="34" charset="0"/>
              </a:rPr>
              <a:t>We apply </a:t>
            </a: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to tokens </a:t>
            </a:r>
          </a:p>
          <a:p>
            <a:pPr lvl="1"/>
            <a:r>
              <a:rPr lang="en-US" sz="2400" dirty="0">
                <a:latin typeface="+mn-lt"/>
                <a:cs typeface="Segoe UI" panose="020B0502040204020203" pitchFamily="34" charset="0"/>
              </a:rPr>
              <a:t>Position in color channel, x and y dimensions </a:t>
            </a:r>
          </a:p>
          <a:p>
            <a:pPr lvl="1"/>
            <a:r>
              <a:rPr lang="en-US" sz="2400" dirty="0">
                <a:latin typeface="+mn-lt"/>
                <a:cs typeface="Segoe UI" panose="020B0502040204020203" pitchFamily="34" charset="0"/>
              </a:rPr>
              <a:t>Append positional encoding vector to image patch token  </a:t>
            </a:r>
          </a:p>
        </p:txBody>
      </p:sp>
    </p:spTree>
    <p:extLst>
      <p:ext uri="{BB962C8B-B14F-4D97-AF65-F5344CB8AC3E}">
        <p14:creationId xmlns:p14="http://schemas.microsoft.com/office/powerpoint/2010/main" val="56567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49C6-AE7B-F85D-6059-95568E69D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5771C-3D16-3D42-EDE7-996456E5745C}"/>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62DEC6-814C-B818-4472-08F7B8F1B781}"/>
                  </a:ext>
                </a:extLst>
              </p:cNvPr>
              <p:cNvSpPr>
                <a:spLocks noGrp="1"/>
              </p:cNvSpPr>
              <p:nvPr>
                <p:ph sz="quarter" idx="10"/>
              </p:nvPr>
            </p:nvSpPr>
            <p:spPr>
              <a:xfrm>
                <a:off x="379514" y="1022888"/>
                <a:ext cx="11525250" cy="5558725"/>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r>
                  <a:rPr lang="en-US" sz="2800" dirty="0">
                    <a:latin typeface="+mn-lt"/>
                    <a:cs typeface="Segoe UI" panose="020B0502040204020203" pitchFamily="34" charset="0"/>
                  </a:rPr>
                  <a:t>Image patch and token ordering should preserve spatial relationships </a:t>
                </a:r>
              </a:p>
              <a:p>
                <a:r>
                  <a:rPr lang="en-US" sz="2800" dirty="0">
                    <a:latin typeface="+mn-lt"/>
                    <a:cs typeface="Segoe UI" panose="020B0502040204020203" pitchFamily="34" charset="0"/>
                  </a:rPr>
                  <a:t>We apply </a:t>
                </a: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to tokens </a:t>
                </a:r>
              </a:p>
              <a:p>
                <a:pPr lvl="1"/>
                <a:r>
                  <a:rPr lang="en-US" sz="2400" dirty="0">
                    <a:latin typeface="+mn-lt"/>
                    <a:cs typeface="Segoe UI" panose="020B0502040204020203" pitchFamily="34" charset="0"/>
                  </a:rPr>
                  <a:t>Position in color channel, x and y dimensions </a:t>
                </a:r>
              </a:p>
              <a:p>
                <a:pPr lvl="1"/>
                <a:r>
                  <a:rPr lang="en-US" sz="2400" dirty="0">
                    <a:latin typeface="+mn-lt"/>
                    <a:cs typeface="Segoe UI" panose="020B0502040204020203" pitchFamily="34" charset="0"/>
                  </a:rPr>
                  <a:t>Append positional encoding vector to image patch token  </a:t>
                </a:r>
              </a:p>
              <a:p>
                <a:r>
                  <a:rPr lang="en-US" sz="2800" dirty="0">
                    <a:latin typeface="+mn-lt"/>
                    <a:cs typeface="Segoe UI" panose="020B0502040204020203" pitchFamily="34" charset="0"/>
                  </a:rPr>
                  <a:t>Typically use a series of sinusoidal functions for x-y position encoding at </a:t>
                </a:r>
                <a:r>
                  <a:rPr lang="en-US" sz="2800" i="1" dirty="0">
                    <a:latin typeface="+mn-lt"/>
                    <a:cs typeface="Segoe UI" panose="020B0502040204020203" pitchFamily="34" charset="0"/>
                  </a:rPr>
                  <a:t>p</a:t>
                </a:r>
                <a:r>
                  <a:rPr lang="en-US" sz="2800" dirty="0">
                    <a:latin typeface="+mn-lt"/>
                    <a:cs typeface="Segoe UI" panose="020B0502040204020203" pitchFamily="34" charset="0"/>
                  </a:rPr>
                  <a:t> scales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𝑥</m:t>
                          </m:r>
                        </m:sub>
                      </m:sSub>
                      <m:r>
                        <a:rPr lang="en-US" sz="2400" b="0" i="1" smtClean="0">
                          <a:latin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cs typeface="Segoe UI" panose="020B0502040204020203" pitchFamily="34" charset="0"/>
                            </a:rPr>
                          </m:ctrlPr>
                        </m:sSupPr>
                        <m:e>
                          <m:d>
                            <m:dPr>
                              <m:begChr m:val="["/>
                              <m:endChr m:val="]"/>
                              <m:ctrlPr>
                                <a:rPr lang="en-US" sz="2400" i="1">
                                  <a:latin typeface="Cambria Math" panose="02040503050406030204" pitchFamily="18" charset="0"/>
                                  <a:cs typeface="Segoe UI" panose="020B0502040204020203" pitchFamily="34" charset="0"/>
                                </a:rPr>
                              </m:ctrlPr>
                            </m:dPr>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e>
                              </m:func>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r>
                                        <a:rPr lang="en-US" sz="2400" i="1">
                                          <a:latin typeface="Cambria Math" panose="02040503050406030204" pitchFamily="18" charset="0"/>
                                          <a:cs typeface="Segoe UI" panose="020B0502040204020203" pitchFamily="34" charset="0"/>
                                        </a:rPr>
                                        <m:t>𝐵</m:t>
                                      </m:r>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2</m:t>
                                          </m:r>
                                        </m:sup>
                                      </m:sSup>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𝑝</m:t>
                                          </m:r>
                                        </m:sup>
                                      </m:sSup>
                                    </m:den>
                                  </m:f>
                                </m:e>
                              </m:d>
                            </m:e>
                          </m:d>
                        </m:e>
                        <m:sup>
                          <m:r>
                            <a:rPr lang="en-US" sz="2400" b="0" i="1" smtClean="0">
                              <a:latin typeface="Cambria Math" panose="02040503050406030204" pitchFamily="18" charset="0"/>
                              <a:cs typeface="Segoe UI" panose="020B0502040204020203" pitchFamily="34" charset="0"/>
                            </a:rPr>
                            <m:t>𝑇</m:t>
                          </m:r>
                        </m:sup>
                      </m:sSup>
                    </m:oMath>
                  </m:oMathPara>
                </a14:m>
                <a:endParaRPr lang="en-US" sz="2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𝑦</m:t>
                          </m:r>
                        </m:sub>
                      </m:sSub>
                      <m:r>
                        <a:rPr lang="en-US" sz="2400" i="1">
                          <a:latin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cs typeface="Segoe UI" panose="020B0502040204020203" pitchFamily="34" charset="0"/>
                            </a:rPr>
                          </m:ctrlPr>
                        </m:sSupPr>
                        <m:e>
                          <m:d>
                            <m:dPr>
                              <m:begChr m:val="["/>
                              <m:endChr m:val="]"/>
                              <m:ctrlPr>
                                <a:rPr lang="en-US" sz="2400" i="1">
                                  <a:latin typeface="Cambria Math" panose="02040503050406030204" pitchFamily="18" charset="0"/>
                                  <a:cs typeface="Segoe UI" panose="020B0502040204020203" pitchFamily="34" charset="0"/>
                                </a:rPr>
                              </m:ctrlPr>
                            </m:dPr>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e>
                              </m:func>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r>
                                        <a:rPr lang="en-US" sz="2400" i="1">
                                          <a:latin typeface="Cambria Math" panose="02040503050406030204" pitchFamily="18" charset="0"/>
                                          <a:cs typeface="Segoe UI" panose="020B0502040204020203" pitchFamily="34" charset="0"/>
                                        </a:rPr>
                                        <m:t>𝐵</m:t>
                                      </m:r>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2</m:t>
                                          </m:r>
                                        </m:sup>
                                      </m:sSup>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𝑝</m:t>
                                          </m:r>
                                        </m:sup>
                                      </m:sSup>
                                    </m:den>
                                  </m:f>
                                </m:e>
                              </m:d>
                            </m:e>
                          </m:d>
                        </m:e>
                        <m:sup>
                          <m:r>
                            <a:rPr lang="en-US" sz="2400" i="1">
                              <a:latin typeface="Cambria Math" panose="02040503050406030204" pitchFamily="18" charset="0"/>
                              <a:cs typeface="Segoe UI" panose="020B0502040204020203" pitchFamily="34" charset="0"/>
                            </a:rPr>
                            <m:t>𝑇</m:t>
                          </m:r>
                        </m:sup>
                      </m:sSup>
                    </m:oMath>
                  </m:oMathPara>
                </a14:m>
                <a:endParaRPr lang="en-US" sz="24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CB62DEC6-814C-B818-4472-08F7B8F1B781}"/>
                  </a:ext>
                </a:extLst>
              </p:cNvPr>
              <p:cNvSpPr>
                <a:spLocks noGrp="1" noRot="1" noChangeAspect="1" noMove="1" noResize="1" noEditPoints="1" noAdjustHandles="1" noChangeArrowheads="1" noChangeShapeType="1" noTextEdit="1"/>
              </p:cNvSpPr>
              <p:nvPr>
                <p:ph sz="quarter" idx="10"/>
              </p:nvPr>
            </p:nvSpPr>
            <p:spPr>
              <a:xfrm>
                <a:off x="379514" y="1022888"/>
                <a:ext cx="11525250" cy="5558725"/>
              </a:xfrm>
              <a:blipFill>
                <a:blip r:embed="rId3"/>
                <a:stretch>
                  <a:fillRect l="-1058" t="-1096"/>
                </a:stretch>
              </a:blipFill>
            </p:spPr>
            <p:txBody>
              <a:bodyPr/>
              <a:lstStyle/>
              <a:p>
                <a:r>
                  <a:rPr lang="en-US">
                    <a:noFill/>
                  </a:rPr>
                  <a:t> </a:t>
                </a:r>
              </a:p>
            </p:txBody>
          </p:sp>
        </mc:Fallback>
      </mc:AlternateContent>
    </p:spTree>
    <p:extLst>
      <p:ext uri="{BB962C8B-B14F-4D97-AF65-F5344CB8AC3E}">
        <p14:creationId xmlns:p14="http://schemas.microsoft.com/office/powerpoint/2010/main" val="3721351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Task specific decoder head</a:t>
                </a:r>
                <a:r>
                  <a:rPr lang="en-US" sz="2800" i="1" dirty="0">
                    <a:latin typeface="+mn-lt"/>
                    <a:cs typeface="Segoe UI" panose="020B0502040204020203" pitchFamily="34" charset="0"/>
                  </a:rPr>
                  <a:t>,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b="0" i="0" smtClean="0">
                            <a:latin typeface="Cambria Math" panose="02040503050406030204" pitchFamily="18" charset="0"/>
                            <a:cs typeface="Segoe UI" panose="020B0502040204020203" pitchFamily="34" charset="0"/>
                          </a:rPr>
                          <m:t>l</m:t>
                        </m:r>
                      </m:e>
                      <m:sub>
                        <m:r>
                          <m:rPr>
                            <m:sty m:val="p"/>
                          </m:rPr>
                          <a:rPr lang="en-US" sz="2800" b="0" i="0" smtClean="0">
                            <a:latin typeface="Cambria Math" panose="02040503050406030204" pitchFamily="18" charset="0"/>
                            <a:cs typeface="Segoe UI" panose="020B0502040204020203" pitchFamily="34" charset="0"/>
                          </a:rPr>
                          <m:t>i</m:t>
                        </m:r>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j</m:t>
                        </m:r>
                      </m:sub>
                    </m:sSub>
                  </m:oMath>
                </a14:m>
                <a:r>
                  <a:rPr lang="en-US" sz="2800" dirty="0">
                    <a:latin typeface="+mn-lt"/>
                    <a:cs typeface="Segoe UI" panose="020B0502040204020203" pitchFamily="34" charset="0"/>
                  </a:rPr>
                  <a:t>, measures agreement or </a:t>
                </a:r>
                <a:r>
                  <a:rPr lang="en-US" sz="2800" b="1" dirty="0">
                    <a:latin typeface="+mn-lt"/>
                    <a:cs typeface="Segoe UI" panose="020B0502040204020203" pitchFamily="34" charset="0"/>
                  </a:rPr>
                  <a:t>contrast</a:t>
                </a:r>
                <a:r>
                  <a:rPr lang="en-US" sz="2800" dirty="0">
                    <a:latin typeface="+mn-lt"/>
                    <a:cs typeface="Segoe UI" panose="020B0502040204020203" pitchFamily="34" charset="0"/>
                  </a:rPr>
                  <a: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248" b="-20126"/>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CONV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xmlns="">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44167</TotalTime>
  <Words>4868</Words>
  <Application>Microsoft Office PowerPoint</Application>
  <PresentationFormat>Widescreen</PresentationFormat>
  <Paragraphs>777</Paragraphs>
  <Slides>99</Slides>
  <Notes>86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Convolutional Neural Networks</vt:lpstr>
      <vt:lpstr>    Transformers for Computer Vision </vt:lpstr>
      <vt:lpstr>Attention for Computer Vision</vt:lpstr>
      <vt:lpstr>Attention for CV</vt:lpstr>
      <vt:lpstr>    Attention for CV</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Why Do We Need Positional Encoding? </vt:lpstr>
      <vt:lpstr>Why Do We Need Positional Encoding? </vt:lpstr>
      <vt:lpstr>Why Do We Need Positional Encoding?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1413</cp:revision>
  <cp:lastPrinted>2019-03-10T03:16:43Z</cp:lastPrinted>
  <dcterms:created xsi:type="dcterms:W3CDTF">2013-02-15T23:12:42Z</dcterms:created>
  <dcterms:modified xsi:type="dcterms:W3CDTF">2025-03-07T03:45:28Z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